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1"/>
  </p:sldMasterIdLst>
  <p:notesMasterIdLst>
    <p:notesMasterId r:id="rId12"/>
  </p:notesMasterIdLst>
  <p:handoutMasterIdLst>
    <p:handoutMasterId r:id="rId13"/>
  </p:handoutMasterIdLst>
  <p:sldIdLst>
    <p:sldId id="5465" r:id="rId2"/>
    <p:sldId id="5467" r:id="rId3"/>
    <p:sldId id="5487" r:id="rId4"/>
    <p:sldId id="5468" r:id="rId5"/>
    <p:sldId id="5489" r:id="rId6"/>
    <p:sldId id="5502" r:id="rId7"/>
    <p:sldId id="5503" r:id="rId8"/>
    <p:sldId id="5498" r:id="rId9"/>
    <p:sldId id="5501" r:id="rId10"/>
    <p:sldId id="5486" r:id="rId11"/>
  </p:sldIdLst>
  <p:sldSz cx="9144000" cy="6858000" type="letter"/>
  <p:notesSz cx="7019925" cy="9305925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Tahoma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31">
          <p15:clr>
            <a:srgbClr val="A4A3A4"/>
          </p15:clr>
        </p15:guide>
        <p15:guide id="2" pos="221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69EFF"/>
    <a:srgbClr val="246DA5"/>
    <a:srgbClr val="20509E"/>
    <a:srgbClr val="074CC8"/>
    <a:srgbClr val="2B84C8"/>
    <a:srgbClr val="CCECFF"/>
    <a:srgbClr val="FFCC00"/>
    <a:srgbClr val="C5F8BE"/>
    <a:srgbClr val="FF99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39" autoAdjust="0"/>
    <p:restoredTop sz="94318" autoAdjust="0"/>
  </p:normalViewPr>
  <p:slideViewPr>
    <p:cSldViewPr snapToGrid="0">
      <p:cViewPr varScale="1">
        <p:scale>
          <a:sx n="52" d="100"/>
          <a:sy n="52" d="100"/>
        </p:scale>
        <p:origin x="-102" y="-3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6173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-2190" y="-102"/>
      </p:cViewPr>
      <p:guideLst>
        <p:guide orient="horz" pos="2931"/>
        <p:guide pos="221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6405426687527511E-2"/>
          <c:y val="5.9314486912883817E-2"/>
          <c:w val="0.87078948809523982"/>
          <c:h val="0.81141650691216571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Donor Cell (1st order)</c:v>
                </c:pt>
              </c:strCache>
            </c:strRef>
          </c:tx>
          <c:spPr>
            <a:ln>
              <a:solidFill>
                <a:srgbClr val="0070C0"/>
              </a:solidFill>
            </a:ln>
          </c:spPr>
          <c:marker>
            <c:spPr>
              <a:solidFill>
                <a:srgbClr val="0070C0"/>
              </a:solidFill>
              <a:ln>
                <a:solidFill>
                  <a:srgbClr val="0070C0"/>
                </a:solidFill>
              </a:ln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1.77</c:v>
                </c:pt>
                <c:pt idx="2">
                  <c:v>2.87</c:v>
                </c:pt>
                <c:pt idx="3">
                  <c:v>4.25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Van Leer (2nd order)</c:v>
                </c:pt>
              </c:strCache>
            </c:strRef>
          </c:tx>
          <c:spPr>
            <a:ln>
              <a:solidFill>
                <a:srgbClr val="FFC000"/>
              </a:solidFill>
            </a:ln>
          </c:spPr>
          <c:marker>
            <c:spPr>
              <a:ln>
                <a:solidFill>
                  <a:srgbClr val="FFC000"/>
                </a:solidFill>
              </a:ln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1.82</c:v>
                </c:pt>
                <c:pt idx="2">
                  <c:v>2.97</c:v>
                </c:pt>
                <c:pt idx="3">
                  <c:v>4.78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483840"/>
        <c:axId val="62486016"/>
      </c:scatterChart>
      <c:valAx>
        <c:axId val="62483840"/>
        <c:scaling>
          <c:orientation val="minMax"/>
          <c:max val="10"/>
        </c:scaling>
        <c:delete val="0"/>
        <c:axPos val="b"/>
        <c:numFmt formatCode="General" sourceLinked="1"/>
        <c:majorTickMark val="out"/>
        <c:minorTickMark val="none"/>
        <c:tickLblPos val="nextTo"/>
        <c:crossAx val="62486016"/>
        <c:crosses val="autoZero"/>
        <c:crossBetween val="midCat"/>
      </c:valAx>
      <c:valAx>
        <c:axId val="62486016"/>
        <c:scaling>
          <c:orientation val="minMax"/>
          <c:max val="5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62483840"/>
        <c:crosses val="autoZero"/>
        <c:crossBetween val="midCat"/>
        <c:majorUnit val="1"/>
      </c:valAx>
    </c:plotArea>
    <c:legend>
      <c:legendPos val="r"/>
      <c:layout>
        <c:manualLayout>
          <c:xMode val="edge"/>
          <c:yMode val="edge"/>
          <c:x val="0.537420605529911"/>
          <c:y val="0.5364819067199228"/>
          <c:w val="0.38106746623391258"/>
          <c:h val="0.1970652012703738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334546608256586E-2"/>
          <c:y val="0.12930504098503798"/>
          <c:w val="0.85568401325620558"/>
          <c:h val="0.7858879752906932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Donor Cell (1st order)</c:v>
                </c:pt>
              </c:strCache>
            </c:strRef>
          </c:tx>
          <c:spPr>
            <a:solidFill>
              <a:srgbClr val="0070C0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24x-1</c:v>
                </c:pt>
                <c:pt idx="1">
                  <c:v>12x-2</c:v>
                </c:pt>
                <c:pt idx="2">
                  <c:v>8x-3</c:v>
                </c:pt>
                <c:pt idx="3">
                  <c:v>6x-4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9.7200000000000006</c:v>
                </c:pt>
                <c:pt idx="1">
                  <c:v>9.32</c:v>
                </c:pt>
                <c:pt idx="2">
                  <c:v>8.8000000000000007</c:v>
                </c:pt>
                <c:pt idx="3">
                  <c:v>8.8000000000000007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Van Leer (2nd order)</c:v>
                </c:pt>
              </c:strCache>
            </c:strRef>
          </c:tx>
          <c:spPr>
            <a:solidFill>
              <a:srgbClr val="FFC000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24x-1</c:v>
                </c:pt>
                <c:pt idx="1">
                  <c:v>12x-2</c:v>
                </c:pt>
                <c:pt idx="2">
                  <c:v>8x-3</c:v>
                </c:pt>
                <c:pt idx="3">
                  <c:v>6x-4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11.05</c:v>
                </c:pt>
                <c:pt idx="1">
                  <c:v>10.68</c:v>
                </c:pt>
                <c:pt idx="2">
                  <c:v>10.130000000000001</c:v>
                </c:pt>
                <c:pt idx="3">
                  <c:v>10.16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24x-1</c:v>
                </c:pt>
                <c:pt idx="1">
                  <c:v>12x-2</c:v>
                </c:pt>
                <c:pt idx="2">
                  <c:v>8x-3</c:v>
                </c:pt>
                <c:pt idx="3">
                  <c:v>6x-4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9568384"/>
        <c:axId val="70807552"/>
      </c:barChart>
      <c:catAx>
        <c:axId val="29568384"/>
        <c:scaling>
          <c:orientation val="minMax"/>
        </c:scaling>
        <c:delete val="0"/>
        <c:axPos val="b"/>
        <c:majorTickMark val="out"/>
        <c:minorTickMark val="none"/>
        <c:tickLblPos val="nextTo"/>
        <c:crossAx val="70807552"/>
        <c:crosses val="autoZero"/>
        <c:auto val="1"/>
        <c:lblAlgn val="ctr"/>
        <c:lblOffset val="100"/>
        <c:noMultiLvlLbl val="0"/>
      </c:catAx>
      <c:valAx>
        <c:axId val="70807552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2956838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8.5389439160226593E-2"/>
          <c:y val="2.2141315601965479E-2"/>
          <c:w val="0.82855025790073067"/>
          <c:h val="0.15772890707174356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7076443569553801E-2"/>
          <c:y val="4.7046998031496062E-2"/>
          <c:w val="0.84993372703412073"/>
          <c:h val="0.8514736712598425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S-ALE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diamond"/>
            <c:size val="10"/>
            <c:spPr>
              <a:solidFill>
                <a:schemeClr val="accent2"/>
              </a:solidFill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48</c:v>
                </c:pt>
                <c:pt idx="1">
                  <c:v>96</c:v>
                </c:pt>
                <c:pt idx="2">
                  <c:v>192</c:v>
                </c:pt>
                <c:pt idx="3">
                  <c:v>384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1.8435279187817259</c:v>
                </c:pt>
                <c:pt idx="2">
                  <c:v>3.3722941210608788</c:v>
                </c:pt>
                <c:pt idx="3">
                  <c:v>6.493239468096994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969920"/>
        <c:axId val="29680768"/>
      </c:scatterChart>
      <c:valAx>
        <c:axId val="21969920"/>
        <c:scaling>
          <c:orientation val="minMax"/>
          <c:max val="400"/>
        </c:scaling>
        <c:delete val="0"/>
        <c:axPos val="b"/>
        <c:numFmt formatCode="General" sourceLinked="1"/>
        <c:majorTickMark val="out"/>
        <c:minorTickMark val="none"/>
        <c:tickLblPos val="nextTo"/>
        <c:crossAx val="29680768"/>
        <c:crosses val="autoZero"/>
        <c:crossBetween val="midCat"/>
      </c:valAx>
      <c:valAx>
        <c:axId val="2968076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1969920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0.80182</cdr:x>
      <cdr:y>0.05019</cdr:y>
    </cdr:from>
    <cdr:to>
      <cdr:x>0.88329</cdr:x>
      <cdr:y>0.12233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398923" y="235528"/>
          <a:ext cx="548548" cy="338554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vertOverflow="clip" wrap="none" rtlCol="0">
          <a:spAutoFit/>
        </a:bodyPr>
        <a:lstStyle xmlns:a="http://schemas.openxmlformats.org/drawingml/2006/main"/>
        <a:p xmlns:a="http://schemas.openxmlformats.org/drawingml/2006/main">
          <a:r>
            <a:rPr lang="en-US" sz="1600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rPr>
            <a:t>4.78</a:t>
          </a:r>
        </a:p>
      </cdr:txBody>
    </cdr:sp>
  </cdr:relSizeAnchor>
  <cdr:relSizeAnchor xmlns:cdr="http://schemas.openxmlformats.org/drawingml/2006/chartDrawing">
    <cdr:from>
      <cdr:x>0.17596</cdr:x>
      <cdr:y>0.46843</cdr:y>
    </cdr:from>
    <cdr:to>
      <cdr:x>0.25743</cdr:x>
      <cdr:y>0.54058</cdr:y>
    </cdr:to>
    <cdr:sp macro="" textlink="">
      <cdr:nvSpPr>
        <cdr:cNvPr id="4" name="TextBox 1"/>
        <cdr:cNvSpPr txBox="1"/>
      </cdr:nvSpPr>
      <cdr:spPr>
        <a:xfrm xmlns:a="http://schemas.openxmlformats.org/drawingml/2006/main">
          <a:off x="1184802" y="2198255"/>
          <a:ext cx="548548" cy="338554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rPr>
            <a:t>1.82</a:t>
          </a:r>
        </a:p>
      </cdr:txBody>
    </cdr:sp>
  </cdr:relSizeAnchor>
  <cdr:relSizeAnchor xmlns:cdr="http://schemas.openxmlformats.org/drawingml/2006/chartDrawing">
    <cdr:from>
      <cdr:x>0.344</cdr:x>
      <cdr:y>0.28736</cdr:y>
    </cdr:from>
    <cdr:to>
      <cdr:x>0.42547</cdr:x>
      <cdr:y>0.3595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2316258" y="1348510"/>
          <a:ext cx="548548" cy="338554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600" dirty="0" smtClean="0">
              <a:solidFill>
                <a:srgbClr val="FF0000"/>
              </a:solidFill>
              <a:latin typeface="Calibri" pitchFamily="34" charset="0"/>
              <a:cs typeface="Calibri" pitchFamily="34" charset="0"/>
            </a:rPr>
            <a:t>2.97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/>
          <p:cNvSpPr>
            <a:spLocks noChangeArrowheads="1"/>
          </p:cNvSpPr>
          <p:nvPr/>
        </p:nvSpPr>
        <p:spPr bwMode="auto">
          <a:xfrm>
            <a:off x="6550025" y="8905875"/>
            <a:ext cx="398463" cy="30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167" tIns="44784" rIns="91167" bIns="44784" anchor="ctr">
            <a:spAutoFit/>
          </a:bodyPr>
          <a:lstStyle/>
          <a:p>
            <a:pPr algn="r" defTabSz="922338" eaLnBrk="0" hangingPunct="0">
              <a:defRPr/>
            </a:pPr>
            <a:fld id="{98547D6A-86D8-4B2C-A3E0-E8BE816D38E9}" type="slidenum">
              <a:rPr lang="en-US" sz="1400">
                <a:latin typeface="Arial" pitchFamily="34" charset="0"/>
              </a:rPr>
              <a:pPr algn="r" defTabSz="922338" eaLnBrk="0" hangingPunct="0">
                <a:defRPr/>
              </a:pPr>
              <a:t>‹#›</a:t>
            </a:fld>
            <a:endParaRPr lang="en-US" sz="14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669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9600"/>
            <a:ext cx="5149850" cy="4187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167" tIns="44784" rIns="91167" bIns="447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notes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0275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0625" y="703263"/>
            <a:ext cx="4635500" cy="34766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6550025" y="8905875"/>
            <a:ext cx="398463" cy="30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167" tIns="44784" rIns="91167" bIns="44784" anchor="ctr">
            <a:spAutoFit/>
          </a:bodyPr>
          <a:lstStyle/>
          <a:p>
            <a:pPr algn="r" defTabSz="922338" eaLnBrk="0" hangingPunct="0">
              <a:defRPr/>
            </a:pPr>
            <a:fld id="{D029D9A4-F63A-4746-B018-6F295AA93EC0}" type="slidenum">
              <a:rPr lang="en-US" sz="1400">
                <a:latin typeface="Arial" pitchFamily="34" charset="0"/>
              </a:rPr>
              <a:pPr algn="r" defTabSz="922338" eaLnBrk="0" hangingPunct="0">
                <a:defRPr/>
              </a:pPr>
              <a:t>‹#›</a:t>
            </a:fld>
            <a:endParaRPr lang="en-US" sz="14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614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0" hangingPunct="0"/>
            <a:endParaRPr lang="en-US" sz="4400">
              <a:solidFill>
                <a:schemeClr val="tx2"/>
              </a:solidFill>
              <a:latin typeface="Arial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</a:pPr>
            <a:endParaRPr lang="en-US" sz="320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84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0" hangingPunct="0"/>
            <a:endParaRPr lang="en-US" sz="4400">
              <a:solidFill>
                <a:schemeClr val="tx2"/>
              </a:solidFill>
              <a:latin typeface="Arial" pitchFamily="34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•"/>
            </a:pPr>
            <a:endParaRPr lang="en-US" sz="3200">
              <a:latin typeface="Arial" pitchFamily="34" charset="0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CCECFF"/>
              </a:gs>
              <a:gs pos="100000">
                <a:srgbClr val="CCECFF">
                  <a:alpha val="12000"/>
                </a:srgbClr>
              </a:gs>
            </a:gsLst>
            <a:lin ang="4980000" scaled="0"/>
            <a:tileRect/>
          </a:gradFill>
          <a:ln w="57150">
            <a:noFill/>
            <a:round/>
            <a:headEnd type="oval" w="med" len="med"/>
            <a:tailEnd type="triangle" w="med" len="med"/>
          </a:ln>
          <a:extLst/>
        </p:spPr>
        <p:txBody>
          <a:bodyPr rtlCol="0" anchor="ctr"/>
          <a:lstStyle/>
          <a:p>
            <a:pPr algn="ctr"/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643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66298E-A4A4-49C1-B753-822D77AECC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55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1"/>
            <a:ext cx="9144000" cy="845575"/>
          </a:xfrm>
          <a:solidFill>
            <a:schemeClr val="bg1">
              <a:lumMod val="95000"/>
            </a:schemeClr>
          </a:solidFill>
          <a:effectLst/>
        </p:spPr>
        <p:txBody>
          <a:bodyPr lIns="548640"/>
          <a:lstStyle>
            <a:lvl1pPr algn="l">
              <a:defRPr sz="3200" b="0">
                <a:solidFill>
                  <a:srgbClr val="246DA5"/>
                </a:solidFill>
                <a:effectLst/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7858"/>
            <a:ext cx="8229600" cy="4828305"/>
          </a:xfrm>
        </p:spPr>
        <p:txBody>
          <a:bodyPr lIns="0" rIns="0"/>
          <a:lstStyle>
            <a:lvl1pPr marL="342900" indent="-342900">
              <a:spcBef>
                <a:spcPts val="3000"/>
              </a:spcBef>
              <a:spcAft>
                <a:spcPts val="600"/>
              </a:spcAft>
              <a:buFont typeface="Arial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356616" indent="0" algn="l">
              <a:spcBef>
                <a:spcPts val="0"/>
              </a:spcBef>
              <a:buClr>
                <a:schemeClr val="bg2"/>
              </a:buClr>
              <a:buSzPct val="76000"/>
              <a:buFontTx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228600" indent="0" algn="l">
              <a:spcBef>
                <a:spcPts val="0"/>
              </a:spcBef>
              <a:buClr>
                <a:schemeClr val="bg2"/>
              </a:buClr>
              <a:buSzPct val="76000"/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228600" indent="0" algn="l">
              <a:spcBef>
                <a:spcPts val="0"/>
              </a:spcBef>
              <a:buClr>
                <a:schemeClr val="bg2"/>
              </a:buClr>
              <a:buSzPct val="76000"/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228600" indent="0" algn="l">
              <a:spcBef>
                <a:spcPts val="0"/>
              </a:spcBef>
              <a:buClr>
                <a:schemeClr val="bg2"/>
              </a:buClr>
              <a:buSzPct val="76000"/>
              <a:buFontTx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 bwMode="auto">
          <a:xfrm>
            <a:off x="0" y="826042"/>
            <a:ext cx="9144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6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649044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1"/>
            <a:ext cx="9144000" cy="845575"/>
          </a:xfrm>
          <a:solidFill>
            <a:schemeClr val="bg1">
              <a:lumMod val="95000"/>
            </a:schemeClr>
          </a:solidFill>
          <a:effectLst/>
        </p:spPr>
        <p:txBody>
          <a:bodyPr lIns="548640"/>
          <a:lstStyle>
            <a:lvl1pPr algn="l">
              <a:defRPr sz="3200" b="0">
                <a:solidFill>
                  <a:srgbClr val="2B84C8"/>
                </a:solidFill>
                <a:effectLst/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7858"/>
            <a:ext cx="8229600" cy="4828305"/>
          </a:xfrm>
        </p:spPr>
        <p:txBody>
          <a:bodyPr/>
          <a:lstStyle>
            <a:lvl1pPr marL="342900" indent="-342900"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  <a:cs typeface="Calibri" pitchFamily="34" charset="0"/>
              </a:defRPr>
            </a:lvl1pPr>
            <a:lvl2pPr marL="356616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  <a:cs typeface="Calibri" pitchFamily="34" charset="0"/>
              </a:defRPr>
            </a:lvl2pPr>
            <a:lvl3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3pPr>
            <a:lvl4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4pPr>
            <a:lvl5pPr marL="228600" indent="0">
              <a:spcBef>
                <a:spcPts val="600"/>
              </a:spcBef>
              <a:buClr>
                <a:schemeClr val="bg2"/>
              </a:buClr>
              <a:buSzPct val="76000"/>
              <a:buFont typeface="Arial"/>
              <a:buNone/>
              <a:defRPr sz="160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" name="Straight Arrow Connector 4"/>
          <p:cNvCxnSpPr/>
          <p:nvPr userDrawn="1"/>
        </p:nvCxnSpPr>
        <p:spPr bwMode="auto">
          <a:xfrm>
            <a:off x="0" y="826042"/>
            <a:ext cx="9234931" cy="12329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238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845575"/>
          </a:xfrm>
          <a:solidFill>
            <a:srgbClr val="F2F2F2"/>
          </a:solidFill>
        </p:spPr>
        <p:txBody>
          <a:bodyPr lIns="365760"/>
          <a:lstStyle>
            <a:lvl1pPr algn="l">
              <a:defRPr sz="3200" b="0">
                <a:solidFill>
                  <a:srgbClr val="2B84C8"/>
                </a:solidFill>
                <a:effectLst/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 bwMode="auto">
          <a:xfrm>
            <a:off x="0" y="850700"/>
            <a:ext cx="9144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26152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907" r:id="rId2"/>
    <p:sldLayoutId id="2147483893" r:id="rId3"/>
    <p:sldLayoutId id="2147483908" r:id="rId4"/>
    <p:sldLayoutId id="2147483947" r:id="rId5"/>
    <p:sldLayoutId id="2147483911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Box 4"/>
          <p:cNvSpPr txBox="1">
            <a:spLocks noChangeArrowheads="1"/>
          </p:cNvSpPr>
          <p:nvPr/>
        </p:nvSpPr>
        <p:spPr bwMode="auto">
          <a:xfrm>
            <a:off x="0" y="2967038"/>
            <a:ext cx="91440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sz="5400" dirty="0" smtClean="0">
                <a:solidFill>
                  <a:srgbClr val="00B0F0"/>
                </a:solidFill>
                <a:latin typeface="Calibri" pitchFamily="34" charset="0"/>
              </a:rPr>
              <a:t>Structured ALE Solver</a:t>
            </a:r>
            <a:endParaRPr lang="en-US" sz="5400" dirty="0">
              <a:solidFill>
                <a:srgbClr val="00B0F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3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Box 4"/>
          <p:cNvSpPr txBox="1">
            <a:spLocks noChangeArrowheads="1"/>
          </p:cNvSpPr>
          <p:nvPr/>
        </p:nvSpPr>
        <p:spPr bwMode="auto">
          <a:xfrm>
            <a:off x="0" y="3044825"/>
            <a:ext cx="9144000" cy="76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r>
              <a:rPr lang="en-US" sz="4400">
                <a:solidFill>
                  <a:srgbClr val="00B0F0"/>
                </a:solidFill>
                <a:latin typeface="Calibri" pitchFamily="34" charset="0"/>
              </a:rPr>
              <a:t>Thank You</a:t>
            </a:r>
            <a:endParaRPr lang="en-US" sz="6600">
              <a:solidFill>
                <a:srgbClr val="00B0F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64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0"/>
            <a:ext cx="9144000" cy="846138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20482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87735"/>
            <a:ext cx="8229600" cy="4852848"/>
          </a:xfrm>
        </p:spPr>
        <p:txBody>
          <a:bodyPr/>
          <a:lstStyle/>
          <a:p>
            <a:pPr>
              <a:buFontTx/>
              <a:buChar char="•"/>
            </a:pPr>
            <a:r>
              <a:rPr lang="en-US" sz="2400" dirty="0" smtClean="0">
                <a:solidFill>
                  <a:srgbClr val="404040"/>
                </a:solidFill>
                <a:ea typeface="ＭＳ Ｐゴシック" pitchFamily="34" charset="-128"/>
              </a:rPr>
              <a:t>Structured ALE mesh automatically generated</a:t>
            </a:r>
          </a:p>
          <a:p>
            <a:pPr lvl="1">
              <a:buFontTx/>
              <a:buChar char="•"/>
            </a:pPr>
            <a:r>
              <a:rPr lang="en-US" dirty="0">
                <a:solidFill>
                  <a:srgbClr val="404040"/>
                </a:solidFill>
                <a:ea typeface="ＭＳ Ｐゴシック" pitchFamily="34" charset="-128"/>
              </a:rPr>
              <a:t> </a:t>
            </a:r>
            <a:r>
              <a:rPr lang="en-US" sz="2000" dirty="0" smtClean="0">
                <a:solidFill>
                  <a:srgbClr val="404040"/>
                </a:solidFill>
                <a:ea typeface="ＭＳ Ｐゴシック" pitchFamily="34" charset="-128"/>
              </a:rPr>
              <a:t>Smaller input deck;  Easier modifications to the mesh; Less I/O time. </a:t>
            </a:r>
          </a:p>
          <a:p>
            <a:pPr>
              <a:buFontTx/>
              <a:buChar char="•"/>
            </a:pPr>
            <a:r>
              <a:rPr lang="en-US" sz="2400" dirty="0">
                <a:solidFill>
                  <a:srgbClr val="404040"/>
                </a:solidFill>
                <a:ea typeface="ＭＳ Ｐゴシック" pitchFamily="34" charset="-128"/>
              </a:rPr>
              <a:t>S</a:t>
            </a:r>
            <a:r>
              <a:rPr lang="en-US" sz="2400" dirty="0" smtClean="0">
                <a:solidFill>
                  <a:srgbClr val="404040"/>
                </a:solidFill>
                <a:ea typeface="ＭＳ Ｐゴシック" pitchFamily="34" charset="-128"/>
              </a:rPr>
              <a:t>horter calculation time</a:t>
            </a:r>
          </a:p>
          <a:p>
            <a:pPr lvl="1">
              <a:buFontTx/>
              <a:buChar char="•"/>
            </a:pPr>
            <a:r>
              <a:rPr lang="en-US" sz="2000" dirty="0">
                <a:solidFill>
                  <a:srgbClr val="404040"/>
                </a:solidFill>
                <a:ea typeface="ＭＳ Ｐゴシック" pitchFamily="34" charset="-128"/>
              </a:rPr>
              <a:t> </a:t>
            </a:r>
            <a:r>
              <a:rPr lang="en-US" sz="2000" dirty="0" smtClean="0">
                <a:solidFill>
                  <a:srgbClr val="404040"/>
                </a:solidFill>
                <a:ea typeface="ＭＳ Ｐゴシック" pitchFamily="34" charset="-128"/>
              </a:rPr>
              <a:t>Sorting, searching faster and more efficient;  Also more accurate.</a:t>
            </a:r>
            <a:endParaRPr lang="en-US" dirty="0" smtClean="0">
              <a:solidFill>
                <a:srgbClr val="404040"/>
              </a:solidFill>
              <a:ea typeface="ＭＳ Ｐゴシック" pitchFamily="34" charset="-128"/>
            </a:endParaRPr>
          </a:p>
          <a:p>
            <a:pPr>
              <a:buFontTx/>
              <a:buChar char="•"/>
            </a:pPr>
            <a:r>
              <a:rPr lang="en-US" sz="2400" dirty="0" smtClean="0">
                <a:solidFill>
                  <a:srgbClr val="404040"/>
                </a:solidFill>
                <a:ea typeface="ＭＳ Ｐゴシック" pitchFamily="34" charset="-128"/>
              </a:rPr>
              <a:t>Less memory</a:t>
            </a:r>
          </a:p>
          <a:p>
            <a:pPr lvl="1">
              <a:buFontTx/>
              <a:buChar char="•"/>
            </a:pPr>
            <a:r>
              <a:rPr lang="en-US" dirty="0">
                <a:solidFill>
                  <a:srgbClr val="404040"/>
                </a:solidFill>
                <a:ea typeface="ＭＳ Ｐゴシック" pitchFamily="34" charset="-128"/>
              </a:rPr>
              <a:t> </a:t>
            </a:r>
            <a:r>
              <a:rPr lang="en-US" sz="2000" dirty="0">
                <a:solidFill>
                  <a:srgbClr val="404040"/>
                </a:solidFill>
                <a:ea typeface="ＭＳ Ｐゴシック" pitchFamily="34" charset="-128"/>
              </a:rPr>
              <a:t>A rewritten leaner, cleaner code using less memory to accommodate larger problems. </a:t>
            </a:r>
          </a:p>
          <a:p>
            <a:pPr>
              <a:buFontTx/>
              <a:buChar char="•"/>
            </a:pPr>
            <a:r>
              <a:rPr lang="en-US" sz="2400" dirty="0" smtClean="0">
                <a:solidFill>
                  <a:srgbClr val="404040"/>
                </a:solidFill>
                <a:ea typeface="ＭＳ Ｐゴシック" pitchFamily="34" charset="-128"/>
              </a:rPr>
              <a:t>SMP, MPP, MPP-Hybrid supported</a:t>
            </a:r>
          </a:p>
          <a:p>
            <a:pPr lvl="1">
              <a:buFontTx/>
              <a:buChar char="•"/>
            </a:pPr>
            <a:r>
              <a:rPr lang="en-US" dirty="0">
                <a:solidFill>
                  <a:srgbClr val="404040"/>
                </a:solidFill>
                <a:ea typeface="ＭＳ Ｐゴシック" pitchFamily="34" charset="-128"/>
              </a:rPr>
              <a:t> </a:t>
            </a:r>
            <a:r>
              <a:rPr lang="en-US" sz="2000" dirty="0">
                <a:solidFill>
                  <a:srgbClr val="404040"/>
                </a:solidFill>
                <a:ea typeface="ＭＳ Ｐゴシック" pitchFamily="34" charset="-128"/>
              </a:rPr>
              <a:t>Redesigned algorithm enabled SMP parallelization and hence MPP Hybrid.</a:t>
            </a:r>
          </a:p>
          <a:p>
            <a:pPr lvl="1">
              <a:buFontTx/>
              <a:buChar char="•"/>
            </a:pPr>
            <a:r>
              <a:rPr lang="en-US" sz="2000" dirty="0">
                <a:solidFill>
                  <a:srgbClr val="404040"/>
                </a:solidFill>
                <a:ea typeface="ＭＳ Ｐゴシック" pitchFamily="34" charset="-128"/>
              </a:rPr>
              <a:t> Enhancement on MPP </a:t>
            </a:r>
            <a:r>
              <a:rPr lang="en-US" sz="2000" dirty="0" smtClean="0">
                <a:solidFill>
                  <a:srgbClr val="404040"/>
                </a:solidFill>
                <a:ea typeface="ＭＳ Ｐゴシック" pitchFamily="34" charset="-128"/>
              </a:rPr>
              <a:t>efficiency</a:t>
            </a:r>
            <a:endParaRPr lang="en-US" sz="2000" dirty="0">
              <a:solidFill>
                <a:srgbClr val="404040"/>
              </a:solidFill>
              <a:ea typeface="ＭＳ Ｐゴシック" pitchFamily="34" charset="-128"/>
            </a:endParaRPr>
          </a:p>
        </p:txBody>
      </p:sp>
      <p:sp>
        <p:nvSpPr>
          <p:cNvPr id="11267" name="Slide Number Placeholder 5"/>
          <p:cNvSpPr txBox="1">
            <a:spLocks noGrp="1"/>
          </p:cNvSpPr>
          <p:nvPr/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3BB36ED-6BBA-4DFD-840C-C72157FDD714}" type="slidenum">
              <a:rPr lang="en-US" sz="1400">
                <a:latin typeface="Arial" charset="0"/>
              </a:rPr>
              <a:pPr algn="r"/>
              <a:t>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49958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0"/>
            <a:ext cx="9144000" cy="846138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Automated Mesh </a:t>
            </a:r>
            <a:r>
              <a:rPr lang="en-US" dirty="0"/>
              <a:t>G</a:t>
            </a:r>
            <a:r>
              <a:rPr lang="en-US" dirty="0" smtClean="0"/>
              <a:t>eneration</a:t>
            </a:r>
            <a:endParaRPr lang="en-US" dirty="0"/>
          </a:p>
        </p:txBody>
      </p:sp>
      <p:sp>
        <p:nvSpPr>
          <p:cNvPr id="11267" name="Slide Number Placeholder 5"/>
          <p:cNvSpPr txBox="1">
            <a:spLocks noGrp="1"/>
          </p:cNvSpPr>
          <p:nvPr/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3BB36ED-6BBA-4DFD-840C-C72157FDD714}" type="slidenum">
              <a:rPr lang="en-US" sz="1400">
                <a:latin typeface="Arial" charset="0"/>
              </a:rPr>
              <a:pPr algn="r"/>
              <a:t>3</a:t>
            </a:fld>
            <a:endParaRPr lang="en-US" sz="1400" dirty="0">
              <a:latin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926" y="2091254"/>
            <a:ext cx="6954981" cy="4153971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84905" y="1200951"/>
            <a:ext cx="8229600" cy="1763922"/>
          </a:xfrm>
        </p:spPr>
        <p:txBody>
          <a:bodyPr/>
          <a:lstStyle/>
          <a:p>
            <a:r>
              <a:rPr lang="en-US" dirty="0"/>
              <a:t>U</a:t>
            </a:r>
            <a:r>
              <a:rPr lang="en-US" dirty="0" smtClean="0"/>
              <a:t>ser specifies mesh spacing information along three directions</a:t>
            </a:r>
          </a:p>
          <a:p>
            <a:r>
              <a:rPr lang="en-US" dirty="0" smtClean="0"/>
              <a:t>One node for mesh origin and another three for local coordinate system; Later during the run used to prescribe mesh translational motion and rotation </a:t>
            </a:r>
          </a:p>
        </p:txBody>
      </p:sp>
    </p:spTree>
    <p:extLst>
      <p:ext uri="{BB962C8B-B14F-4D97-AF65-F5344CB8AC3E}">
        <p14:creationId xmlns:p14="http://schemas.microsoft.com/office/powerpoint/2010/main" val="167539872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 txBox="1">
            <a:spLocks noGrp="1"/>
          </p:cNvSpPr>
          <p:nvPr/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B3EC6BFD-FF17-4086-A0EC-40BD3A7579D4}" type="slidenum">
              <a:rPr lang="en-US" sz="1400">
                <a:latin typeface="Arial" charset="0"/>
              </a:rPr>
              <a:pPr algn="r"/>
              <a:t>4</a:t>
            </a:fld>
            <a:endParaRPr lang="en-US" sz="1400" dirty="0"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5400"/>
            <a:ext cx="9144000" cy="846138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S-ALE: Faster Runs</a:t>
            </a:r>
            <a:endParaRPr lang="en-US" dirty="0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132315"/>
            <a:ext cx="8229600" cy="1597025"/>
          </a:xfrm>
        </p:spPr>
        <p:txBody>
          <a:bodyPr/>
          <a:lstStyle/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dirty="0"/>
              <a:t>M</a:t>
            </a:r>
            <a:r>
              <a:rPr lang="en-US" altLang="zh-CN" sz="2400" dirty="0" smtClean="0"/>
              <a:t>uch faster FSI (Fluid structure interaction) searching for structured ALE mesh</a:t>
            </a:r>
            <a:endParaRPr lang="en-US" altLang="zh-CN" sz="2400" dirty="0"/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dirty="0" smtClean="0"/>
              <a:t>A faster advection scheme with SMP implemented.  </a:t>
            </a:r>
            <a:endParaRPr lang="zh-CN" altLang="en-US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244448"/>
              </p:ext>
            </p:extLst>
          </p:nvPr>
        </p:nvGraphicFramePr>
        <p:xfrm>
          <a:off x="1491376" y="3428984"/>
          <a:ext cx="5971310" cy="2058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9984"/>
                <a:gridCol w="1417798"/>
                <a:gridCol w="1482436"/>
                <a:gridCol w="1801092"/>
              </a:tblGrid>
              <a:tr h="52762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  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S-ALE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Reduction</a:t>
                      </a:r>
                      <a:endParaRPr lang="en-US" dirty="0"/>
                    </a:p>
                  </a:txBody>
                  <a:tcPr/>
                </a:tc>
              </a:tr>
              <a:tr h="4756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Time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30941s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20120s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34.97%</a:t>
                      </a:r>
                    </a:p>
                  </a:txBody>
                  <a:tcPr/>
                </a:tc>
              </a:tr>
              <a:tr h="5276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FSI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15449s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5726s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63%</a:t>
                      </a:r>
                      <a:endParaRPr lang="en-US" dirty="0"/>
                    </a:p>
                  </a:txBody>
                  <a:tcPr/>
                </a:tc>
              </a:tr>
              <a:tr h="5276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Advection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7595s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6642s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12.55%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40055" y="2749227"/>
            <a:ext cx="6887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Time saving in a Bridgestone tire rolling in mud model</a:t>
            </a:r>
          </a:p>
        </p:txBody>
      </p:sp>
      <p:sp>
        <p:nvSpPr>
          <p:cNvPr id="6" name="Rectangle 5"/>
          <p:cNvSpPr/>
          <p:nvPr/>
        </p:nvSpPr>
        <p:spPr>
          <a:xfrm>
            <a:off x="1330032" y="5617550"/>
            <a:ext cx="63176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 smtClean="0"/>
              <a:t>134400 </a:t>
            </a:r>
            <a:r>
              <a:rPr lang="en-US" sz="1800" dirty="0"/>
              <a:t>ALE </a:t>
            </a:r>
            <a:r>
              <a:rPr lang="en-US" sz="1800" dirty="0" smtClean="0"/>
              <a:t>solid elements; </a:t>
            </a:r>
            <a:r>
              <a:rPr lang="en-US" sz="1800" dirty="0"/>
              <a:t>Simulation time 2000ms</a:t>
            </a:r>
            <a:r>
              <a:rPr lang="en-US" sz="1800" dirty="0" smtClean="0"/>
              <a:t>.</a:t>
            </a:r>
          </a:p>
          <a:p>
            <a:pPr algn="ctr"/>
            <a:r>
              <a:rPr lang="en-US" sz="1800" dirty="0" smtClean="0"/>
              <a:t>Single precision MPP 48 </a:t>
            </a:r>
            <a:r>
              <a:rPr lang="en-US" sz="1800" dirty="0" err="1" smtClean="0"/>
              <a:t>cpus</a:t>
            </a:r>
            <a:r>
              <a:rPr lang="en-US" sz="1800" dirty="0" smtClean="0"/>
              <a:t> without special decomposition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2786057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SMP &amp; MPP Hybrid: Model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2840" y="5416594"/>
            <a:ext cx="7289498" cy="9842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Airbag inflated by ideal gas and then kept still.;   9261 ALE solids elements with 294 shells.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704" y="1512811"/>
            <a:ext cx="4673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2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SMP Scalability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308383" y="5925843"/>
            <a:ext cx="433599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Speedup versus number of cores</a:t>
            </a:r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622865017"/>
              </p:ext>
            </p:extLst>
          </p:nvPr>
        </p:nvGraphicFramePr>
        <p:xfrm>
          <a:off x="1123581" y="1122218"/>
          <a:ext cx="6733309" cy="4692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1192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MPP Hybrid Performance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754227" y="6062354"/>
            <a:ext cx="5749844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Speedup versus number of MPP x SMP cores</a:t>
            </a: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2286009238"/>
              </p:ext>
            </p:extLst>
          </p:nvPr>
        </p:nvGraphicFramePr>
        <p:xfrm>
          <a:off x="792304" y="1136073"/>
          <a:ext cx="7673689" cy="4862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124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MPP Performance: Model Description</a:t>
            </a:r>
            <a:endParaRPr lang="en-US" dirty="0"/>
          </a:p>
        </p:txBody>
      </p:sp>
      <p:sp>
        <p:nvSpPr>
          <p:cNvPr id="5" name="Content Placeholder 7"/>
          <p:cNvSpPr>
            <a:spLocks noGrp="1"/>
          </p:cNvSpPr>
          <p:nvPr>
            <p:ph idx="1"/>
          </p:nvPr>
        </p:nvSpPr>
        <p:spPr>
          <a:xfrm>
            <a:off x="597876" y="5861533"/>
            <a:ext cx="8229600" cy="902677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Mine buried under soil; Generic Hull Structure; 5.5 million ALE elements;  Simulation time 80ms.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44" y="1007917"/>
            <a:ext cx="6414656" cy="481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7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MPP Scalability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813012" y="2016196"/>
            <a:ext cx="1618311" cy="432693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US" dirty="0" smtClean="0"/>
              <a:t>Ideal slope = 1</a:t>
            </a: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609972896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 rot="19618864">
            <a:off x="5174418" y="2063266"/>
            <a:ext cx="12041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B0F0"/>
                </a:solidFill>
                <a:latin typeface="Calibri" pitchFamily="34" charset="0"/>
                <a:cs typeface="Calibri" pitchFamily="34" charset="0"/>
              </a:rPr>
              <a:t>Slope = 0.90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43911" y="5593324"/>
            <a:ext cx="4335995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 pitchFamily="34" charset="0"/>
                <a:cs typeface="Calibri" pitchFamily="34" charset="0"/>
              </a:rPr>
              <a:t>Speedup versus number of cores</a:t>
            </a:r>
          </a:p>
        </p:txBody>
      </p:sp>
    </p:spTree>
    <p:extLst>
      <p:ext uri="{BB962C8B-B14F-4D97-AF65-F5344CB8AC3E}">
        <p14:creationId xmlns:p14="http://schemas.microsoft.com/office/powerpoint/2010/main" val="417716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CCECFF"/>
        </a:solidFill>
        <a:ln w="57150">
          <a:noFill/>
          <a:round/>
          <a:headEnd type="oval" w="med" len="med"/>
          <a:tailEnd type="triangle" w="med" len="med"/>
        </a:ln>
        <a:extLst/>
      </a:spPr>
      <a:bodyPr rtlCol="0" anchor="ctr"/>
      <a:lstStyle>
        <a:defPPr>
          <a:defRPr sz="1800" dirty="0" smtClean="0">
            <a:solidFill>
              <a:schemeClr val="tx1">
                <a:lumMod val="65000"/>
                <a:lumOff val="35000"/>
              </a:schemeClr>
            </a:solidFill>
            <a:latin typeface="Calibri" pitchFamily="34" charset="0"/>
            <a:cs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sz="1600" dirty="0" smtClean="0">
            <a:solidFill>
              <a:srgbClr val="00B0F0"/>
            </a:solidFill>
            <a:latin typeface="Calibri" pitchFamily="34" charset="0"/>
            <a:cs typeface="Calibri" pitchFamily="34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125400</TotalTime>
  <Pages>62</Pages>
  <Words>275</Words>
  <Application>Microsoft Office PowerPoint</Application>
  <PresentationFormat>Letter Paper (8.5x11 in)</PresentationFormat>
  <Paragraphs>54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Default Design</vt:lpstr>
      <vt:lpstr>PowerPoint Presentation</vt:lpstr>
      <vt:lpstr>Overview</vt:lpstr>
      <vt:lpstr>Automated Mesh Generation</vt:lpstr>
      <vt:lpstr>S-ALE: Faster Runs</vt:lpstr>
      <vt:lpstr>SMP &amp; MPP Hybrid: Model Description</vt:lpstr>
      <vt:lpstr>SMP Scalability</vt:lpstr>
      <vt:lpstr>MPP Hybrid Performance</vt:lpstr>
      <vt:lpstr>MPP Performance: Model Description</vt:lpstr>
      <vt:lpstr>MPP Scalability</vt:lpstr>
      <vt:lpstr>PowerPoint Presentation</vt:lpstr>
    </vt:vector>
  </TitlesOfParts>
  <Company>LSTC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Recent Developments in  LS-DYNA</dc:title>
  <dc:creator>LSTC</dc:creator>
  <cp:lastModifiedBy>hao</cp:lastModifiedBy>
  <cp:revision>1875</cp:revision>
  <cp:lastPrinted>1999-06-10T15:41:53Z</cp:lastPrinted>
  <dcterms:created xsi:type="dcterms:W3CDTF">2005-06-15T21:26:25Z</dcterms:created>
  <dcterms:modified xsi:type="dcterms:W3CDTF">2015-12-11T18:25:39Z</dcterms:modified>
</cp:coreProperties>
</file>

<file path=docProps/thumbnail.jpeg>
</file>